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5" r:id="rId2"/>
  </p:sldMasterIdLst>
  <p:notesMasterIdLst>
    <p:notesMasterId r:id="rId25"/>
  </p:notesMasterIdLst>
  <p:sldIdLst>
    <p:sldId id="258" r:id="rId3"/>
    <p:sldId id="273" r:id="rId4"/>
    <p:sldId id="282" r:id="rId5"/>
    <p:sldId id="285" r:id="rId6"/>
    <p:sldId id="286" r:id="rId7"/>
    <p:sldId id="274" r:id="rId8"/>
    <p:sldId id="290" r:id="rId9"/>
    <p:sldId id="293" r:id="rId10"/>
    <p:sldId id="288" r:id="rId11"/>
    <p:sldId id="291" r:id="rId12"/>
    <p:sldId id="292" r:id="rId13"/>
    <p:sldId id="295" r:id="rId14"/>
    <p:sldId id="304" r:id="rId15"/>
    <p:sldId id="301" r:id="rId16"/>
    <p:sldId id="297" r:id="rId17"/>
    <p:sldId id="303" r:id="rId18"/>
    <p:sldId id="299" r:id="rId19"/>
    <p:sldId id="298" r:id="rId20"/>
    <p:sldId id="302" r:id="rId21"/>
    <p:sldId id="306" r:id="rId22"/>
    <p:sldId id="305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28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22" autoAdjust="0"/>
    <p:restoredTop sz="95268" autoAdjust="0"/>
  </p:normalViewPr>
  <p:slideViewPr>
    <p:cSldViewPr snapToGrid="0" snapToObjects="1">
      <p:cViewPr varScale="1">
        <p:scale>
          <a:sx n="89" d="100"/>
          <a:sy n="89" d="100"/>
        </p:scale>
        <p:origin x="84" y="22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35D83-82A4-4E5A-A8A0-CF45ED2C49CA}" type="datetimeFigureOut">
              <a:rPr lang="zh-CN" altLang="en-US" smtClean="0"/>
              <a:t>2016/12/14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999D-3598-4858-A7D6-649B11162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5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斜纹 11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1964949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492230" y="5163579"/>
            <a:ext cx="5207540" cy="48165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7438" y="2926218"/>
            <a:ext cx="8437124" cy="3696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6" name="斜纹 15"/>
          <p:cNvSpPr/>
          <p:nvPr userDrawn="1"/>
        </p:nvSpPr>
        <p:spPr>
          <a:xfrm rot="10800000">
            <a:off x="5496131" y="4158525"/>
            <a:ext cx="6695869" cy="2696128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斜纹 17"/>
          <p:cNvSpPr/>
          <p:nvPr userDrawn="1"/>
        </p:nvSpPr>
        <p:spPr>
          <a:xfrm rot="10800000">
            <a:off x="2722418" y="4977245"/>
            <a:ext cx="9469574" cy="1880754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7147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15417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78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斜纹 8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873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668" y="4044876"/>
            <a:ext cx="4538125" cy="20116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8" y="4044876"/>
            <a:ext cx="4538125" cy="201168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91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78382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4068791"/>
            <a:ext cx="6216197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895778"/>
            <a:ext cx="6216197" cy="13157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421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78382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4068791"/>
            <a:ext cx="6216197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895778"/>
            <a:ext cx="6216197" cy="13157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039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79896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9896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12" name="斜纹 11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斜纹 12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79896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9896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15" name="斜纹 14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斜纹 15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5977260" y="-3347"/>
            <a:ext cx="6214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1964949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3492230" y="5163579"/>
            <a:ext cx="5207540" cy="48165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7438" y="2926218"/>
            <a:ext cx="8437124" cy="36965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4" name="斜纹 13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斜纹 16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flipH="1">
            <a:off x="0" y="-3347"/>
            <a:ext cx="59772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372525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斜纹 13"/>
          <p:cNvSpPr/>
          <p:nvPr userDrawn="1"/>
        </p:nvSpPr>
        <p:spPr>
          <a:xfrm rot="10800000">
            <a:off x="5496131" y="4158525"/>
            <a:ext cx="6695869" cy="2696128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 userDrawn="1"/>
        </p:nvSpPr>
        <p:spPr>
          <a:xfrm rot="10800000">
            <a:off x="2722418" y="4977245"/>
            <a:ext cx="9469574" cy="1880754"/>
          </a:xfrm>
          <a:prstGeom prst="diagStripe">
            <a:avLst>
              <a:gd name="adj" fmla="val 64133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斜纹 9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52342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877438" y="2982630"/>
            <a:ext cx="8437124" cy="3084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200" baseline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斜纹 9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52342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877438" y="2982630"/>
            <a:ext cx="8437124" cy="3084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斜纹 3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斜纹 4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斜纹 8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</a:p>
        </p:txBody>
      </p:sp>
      <p:sp>
        <p:nvSpPr>
          <p:cNvPr id="12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089498" y="5101887"/>
            <a:ext cx="8437124" cy="3277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089498" y="3822970"/>
            <a:ext cx="8437124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斜纹 10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089498" y="5101887"/>
            <a:ext cx="8437124" cy="3277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089498" y="3822970"/>
            <a:ext cx="8437124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86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斜纹 9"/>
          <p:cNvSpPr/>
          <p:nvPr userDrawn="1"/>
        </p:nvSpPr>
        <p:spPr>
          <a:xfrm>
            <a:off x="-1" y="1"/>
            <a:ext cx="6605081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>
            <a:off x="-2" y="24049"/>
            <a:ext cx="4168305" cy="4411764"/>
          </a:xfrm>
          <a:prstGeom prst="diagStripe">
            <a:avLst>
              <a:gd name="adj" fmla="val 60536"/>
            </a:avLst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36865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5135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66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36865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5135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95000"/>
                </a:schemeClr>
              </a:gs>
              <a:gs pos="9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7147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15417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15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5" r:id="rId2"/>
    <p:sldLayoutId id="2147483698" r:id="rId3"/>
    <p:sldLayoutId id="2147483699" r:id="rId4"/>
    <p:sldLayoutId id="2147483683" r:id="rId5"/>
    <p:sldLayoutId id="2147483686" r:id="rId6"/>
    <p:sldLayoutId id="2147483688" r:id="rId7"/>
    <p:sldLayoutId id="2147483682" r:id="rId8"/>
    <p:sldLayoutId id="2147483691" r:id="rId9"/>
    <p:sldLayoutId id="2147483689" r:id="rId10"/>
    <p:sldLayoutId id="2147483687" r:id="rId11"/>
    <p:sldLayoutId id="2147483684" r:id="rId12"/>
    <p:sldLayoutId id="2147483696" r:id="rId13"/>
    <p:sldLayoutId id="2147483697" r:id="rId14"/>
    <p:sldLayoutId id="2147483694" r:id="rId15"/>
    <p:sldLayoutId id="2147483692" r:id="rId16"/>
    <p:sldLayoutId id="2147483700" r:id="rId17"/>
    <p:sldLayoutId id="2147483701" r:id="rId18"/>
    <p:sldLayoutId id="2147483702" r:id="rId19"/>
    <p:sldLayoutId id="2147483704" r:id="rId20"/>
    <p:sldLayoutId id="214748366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53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1331684"/>
            <a:ext cx="12192000" cy="2231066"/>
          </a:xfrm>
        </p:spPr>
        <p:txBody>
          <a:bodyPr/>
          <a:lstStyle/>
          <a:p>
            <a:r>
              <a:rPr kumimoji="1" lang="en-US" altLang="zh-CN" sz="8000" dirty="0"/>
              <a:t>Car2know</a:t>
            </a:r>
          </a:p>
          <a:p>
            <a:r>
              <a:rPr kumimoji="1" lang="en-US" altLang="zh-CN" sz="2800" dirty="0"/>
              <a:t>“ No more or know more, that is the question ”</a:t>
            </a:r>
          </a:p>
          <a:p>
            <a:endParaRPr kumimoji="1" lang="en-US" altLang="zh-CN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41233" y="4041604"/>
            <a:ext cx="4496070" cy="1889296"/>
          </a:xfrm>
        </p:spPr>
        <p:txBody>
          <a:bodyPr/>
          <a:lstStyle/>
          <a:p>
            <a:r>
              <a:rPr kumimoji="1" lang="en-US" altLang="zh-CN" sz="2000" dirty="0" err="1"/>
              <a:t>Xiasen</a:t>
            </a:r>
            <a:r>
              <a:rPr kumimoji="1" lang="en-US" altLang="zh-CN" sz="2000" dirty="0"/>
              <a:t> Wang</a:t>
            </a:r>
          </a:p>
          <a:p>
            <a:r>
              <a:rPr kumimoji="1" lang="en-US" altLang="zh-CN" sz="2000" dirty="0" err="1"/>
              <a:t>Yuxuan</a:t>
            </a:r>
            <a:r>
              <a:rPr kumimoji="1" lang="en-US" altLang="zh-CN" sz="2000" dirty="0"/>
              <a:t> Cheng</a:t>
            </a:r>
          </a:p>
          <a:p>
            <a:r>
              <a:rPr kumimoji="1" lang="en-US" altLang="zh-CN" sz="2000" dirty="0" err="1"/>
              <a:t>Geng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Zeng</a:t>
            </a:r>
            <a:endParaRPr kumimoji="1" lang="en-US" altLang="zh-CN" sz="2000" dirty="0"/>
          </a:p>
          <a:p>
            <a:r>
              <a:rPr kumimoji="1" lang="en-US" altLang="zh-CN" sz="2000" dirty="0" err="1"/>
              <a:t>Zhe</a:t>
            </a:r>
            <a:r>
              <a:rPr kumimoji="1" lang="en-US" altLang="zh-CN" sz="2000" dirty="0"/>
              <a:t> He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5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sp>
        <p:nvSpPr>
          <p:cNvPr id="2" name="文本框 1"/>
          <p:cNvSpPr txBox="1"/>
          <p:nvPr/>
        </p:nvSpPr>
        <p:spPr>
          <a:xfrm>
            <a:off x="584200" y="14097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arcpy.MakeXYEventLayer_management</a:t>
            </a:r>
            <a:r>
              <a:rPr lang="en-US" altLang="zh-CN" dirty="0"/>
              <a:t>("</a:t>
            </a:r>
            <a:r>
              <a:rPr lang="en-US" altLang="zh-CN" dirty="0" err="1"/>
              <a:t>memoryTable</a:t>
            </a:r>
            <a:r>
              <a:rPr lang="en-US" altLang="zh-CN" dirty="0"/>
              <a:t>", "</a:t>
            </a:r>
            <a:r>
              <a:rPr lang="en-US" altLang="zh-CN" dirty="0" err="1"/>
              <a:t>olon</a:t>
            </a:r>
            <a:r>
              <a:rPr lang="en-US" altLang="zh-CN" dirty="0"/>
              <a:t>", "</a:t>
            </a:r>
            <a:r>
              <a:rPr lang="en-US" altLang="zh-CN" dirty="0" err="1"/>
              <a:t>olat</a:t>
            </a:r>
            <a:r>
              <a:rPr lang="en-US" altLang="zh-CN" dirty="0"/>
              <a:t>", "ocar_layer",</a:t>
            </a:r>
            <a:r>
              <a:rPr lang="en-US" altLang="zh-CN" dirty="0" err="1"/>
              <a:t>r"Coordinate</a:t>
            </a:r>
            <a:r>
              <a:rPr lang="en-US" altLang="zh-CN" dirty="0"/>
              <a:t> Systems\Geographic Coordinate System\North America\</a:t>
            </a:r>
            <a:r>
              <a:rPr lang="en-US" altLang="zh-CN" dirty="0" err="1"/>
              <a:t>Nad</a:t>
            </a:r>
            <a:r>
              <a:rPr lang="en-US" altLang="zh-CN" dirty="0"/>
              <a:t> 1983","")</a:t>
            </a:r>
          </a:p>
          <a:p>
            <a:endParaRPr lang="en-US" altLang="zh-CN" dirty="0"/>
          </a:p>
          <a:p>
            <a:r>
              <a:rPr lang="en-US" altLang="zh-CN" dirty="0" err="1"/>
              <a:t>arcpy.MakeFeatureLayer_management</a:t>
            </a:r>
            <a:r>
              <a:rPr lang="en-US" altLang="zh-CN" dirty="0"/>
              <a:t>('block', '</a:t>
            </a:r>
            <a:r>
              <a:rPr lang="en-US" altLang="zh-CN" dirty="0" err="1"/>
              <a:t>block_lyr</a:t>
            </a:r>
            <a:r>
              <a:rPr lang="en-US" altLang="zh-CN" dirty="0"/>
              <a:t>') </a:t>
            </a:r>
          </a:p>
          <a:p>
            <a:r>
              <a:rPr lang="en-US" altLang="zh-CN" dirty="0" err="1"/>
              <a:t>arcpy.SelectLayerByLocation_management</a:t>
            </a:r>
            <a:r>
              <a:rPr lang="en-US" altLang="zh-CN" dirty="0"/>
              <a:t>('</a:t>
            </a:r>
            <a:r>
              <a:rPr lang="en-US" altLang="zh-CN" dirty="0" err="1"/>
              <a:t>block_lyr</a:t>
            </a:r>
            <a:r>
              <a:rPr lang="en-US" altLang="zh-CN" dirty="0"/>
              <a:t>', 'intersect', '</a:t>
            </a:r>
            <a:r>
              <a:rPr lang="en-US" altLang="zh-CN" dirty="0" err="1"/>
              <a:t>ocar_layer</a:t>
            </a:r>
            <a:r>
              <a:rPr lang="en-US" altLang="zh-CN" dirty="0"/>
              <a:t>')</a:t>
            </a:r>
            <a:endParaRPr lang="zh-CN" alt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7637" t="11540" r="8426" b="10440"/>
          <a:stretch/>
        </p:blipFill>
        <p:spPr>
          <a:xfrm>
            <a:off x="5156200" y="959899"/>
            <a:ext cx="6809173" cy="54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2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pic>
        <p:nvPicPr>
          <p:cNvPr id="5" name="Picture 2"/>
          <p:cNvPicPr/>
          <p:nvPr/>
        </p:nvPicPr>
        <p:blipFill rotWithShape="1">
          <a:blip r:embed="rId2"/>
          <a:srcRect l="38522" t="6866" r="2226" b="22672"/>
          <a:stretch/>
        </p:blipFill>
        <p:spPr>
          <a:xfrm>
            <a:off x="5160234" y="800101"/>
            <a:ext cx="6587266" cy="55879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0308" r="7827" b="3704"/>
          <a:stretch/>
        </p:blipFill>
        <p:spPr>
          <a:xfrm>
            <a:off x="560817" y="800101"/>
            <a:ext cx="4696983" cy="56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Data</a:t>
            </a:r>
            <a:r>
              <a:rPr lang="en-US" altLang="zh-CN" dirty="0"/>
              <a:t> </a:t>
            </a:r>
            <a:r>
              <a:rPr lang="en-US" altLang="zh-CN" sz="4000" dirty="0"/>
              <a:t>Calculation</a:t>
            </a:r>
            <a:endParaRPr lang="zh-CN" alt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57" y="1080069"/>
            <a:ext cx="8058539" cy="24327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25" y="1957580"/>
            <a:ext cx="211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Car2go data</a:t>
            </a:r>
          </a:p>
          <a:p>
            <a:r>
              <a:rPr lang="en-US" altLang="zh-CN" dirty="0"/>
              <a:t>~330k trips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0244"/>
          <a:stretch/>
        </p:blipFill>
        <p:spPr>
          <a:xfrm>
            <a:off x="2774557" y="4127139"/>
            <a:ext cx="7521173" cy="2339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525" y="4939197"/>
            <a:ext cx="176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Blocks data</a:t>
            </a:r>
          </a:p>
          <a:p>
            <a:r>
              <a:rPr lang="en-US" altLang="zh-CN" dirty="0"/>
              <a:t>~17k blocks  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267363" y="992909"/>
            <a:ext cx="1119909" cy="26092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9490" y="3973945"/>
            <a:ext cx="1556328" cy="26092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79605" y="3604613"/>
            <a:ext cx="210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unique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identifiers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6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Data</a:t>
            </a:r>
            <a:r>
              <a:rPr lang="en-US" altLang="zh-CN" dirty="0"/>
              <a:t> </a:t>
            </a:r>
            <a:r>
              <a:rPr lang="en-US" altLang="zh-CN" sz="4000" dirty="0"/>
              <a:t>Calculation</a:t>
            </a:r>
            <a:endParaRPr lang="zh-CN" alt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98" y="0"/>
            <a:ext cx="705190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707" y="1987144"/>
            <a:ext cx="3539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 ArcGIS UI operation</a:t>
            </a:r>
          </a:p>
          <a:p>
            <a:endParaRPr lang="en-US" dirty="0"/>
          </a:p>
          <a:p>
            <a:r>
              <a:rPr lang="en-US" dirty="0"/>
              <a:t>Option 2: </a:t>
            </a:r>
            <a:r>
              <a:rPr lang="en-US" dirty="0" err="1"/>
              <a:t>ArcPy</a:t>
            </a:r>
            <a:r>
              <a:rPr lang="en-US" dirty="0"/>
              <a:t> scripting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Watching out for out-of-bound trips and trips that fall exactly on the boundary of blocks/tracts</a:t>
            </a:r>
          </a:p>
        </p:txBody>
      </p:sp>
    </p:spTree>
    <p:extLst>
      <p:ext uri="{BB962C8B-B14F-4D97-AF65-F5344CB8AC3E}">
        <p14:creationId xmlns:p14="http://schemas.microsoft.com/office/powerpoint/2010/main" val="121304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Data Calculation</a:t>
            </a:r>
            <a:endParaRPr lang="zh-CN" alt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03" y="1421365"/>
            <a:ext cx="9679538" cy="2143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32" y="4098083"/>
            <a:ext cx="998220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525" y="2301705"/>
            <a:ext cx="2323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Combined data</a:t>
            </a:r>
          </a:p>
          <a:p>
            <a:r>
              <a:rPr lang="en-US" altLang="zh-CN" dirty="0"/>
              <a:t>by destination or origin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2525" y="4851453"/>
            <a:ext cx="23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Output: Flux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2525" y="5528929"/>
            <a:ext cx="207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9020 x 24 (blocks)</a:t>
            </a:r>
            <a:endParaRPr lang="en-US" dirty="0"/>
          </a:p>
          <a:p>
            <a:r>
              <a:rPr lang="en-US" dirty="0"/>
              <a:t>495 x 24 (tracts)</a:t>
            </a:r>
          </a:p>
        </p:txBody>
      </p:sp>
    </p:spTree>
    <p:extLst>
      <p:ext uri="{BB962C8B-B14F-4D97-AF65-F5344CB8AC3E}">
        <p14:creationId xmlns:p14="http://schemas.microsoft.com/office/powerpoint/2010/main" val="279480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Visualization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52" y="2854373"/>
            <a:ext cx="5234003" cy="3912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525" y="1348202"/>
            <a:ext cx="6490093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GeoPandas</a:t>
            </a:r>
            <a:endParaRPr lang="en-US" altLang="zh-CN" sz="2400" b="1" dirty="0"/>
          </a:p>
          <a:p>
            <a:pPr>
              <a:spcBef>
                <a:spcPts val="600"/>
              </a:spcBef>
            </a:pPr>
            <a:endParaRPr lang="en-US" altLang="zh-CN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An open source project to make working with geospatial data in python easier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GeoPandas</a:t>
            </a:r>
            <a:r>
              <a:rPr lang="en-US" altLang="zh-CN" dirty="0"/>
              <a:t> extends the datatypes used by pandas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 </a:t>
            </a:r>
            <a:r>
              <a:rPr lang="en-US" altLang="zh-CN" dirty="0" err="1"/>
              <a:t>GeoDataFrame</a:t>
            </a:r>
            <a:r>
              <a:rPr lang="en-US" altLang="zh-CN" dirty="0"/>
              <a:t> is a tabular data structure that contains a </a:t>
            </a:r>
            <a:r>
              <a:rPr lang="en-US" altLang="zh-CN" dirty="0" err="1"/>
              <a:t>GeoSeries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Always has one </a:t>
            </a:r>
            <a:r>
              <a:rPr lang="en-US" altLang="zh-CN" dirty="0" err="1"/>
              <a:t>GeoSeries</a:t>
            </a:r>
            <a:r>
              <a:rPr lang="en-US" altLang="zh-CN" dirty="0"/>
              <a:t> column that holds a special status. This </a:t>
            </a:r>
            <a:r>
              <a:rPr lang="en-US" altLang="zh-CN" dirty="0" err="1"/>
              <a:t>GeoSeries</a:t>
            </a:r>
            <a:r>
              <a:rPr lang="en-US" altLang="zh-CN" dirty="0"/>
              <a:t> is referred to as the Geo </a:t>
            </a:r>
            <a:r>
              <a:rPr lang="en-US" altLang="zh-CN" dirty="0" err="1"/>
              <a:t>DataFrame‘s</a:t>
            </a:r>
            <a:r>
              <a:rPr lang="en-US" altLang="zh-CN" dirty="0"/>
              <a:t> “geometry”</a:t>
            </a:r>
          </a:p>
          <a:p>
            <a:endParaRPr lang="en-US" altLang="zh-CN" dirty="0"/>
          </a:p>
          <a:p>
            <a:r>
              <a:rPr lang="en-US" altLang="zh-CN" b="1" dirty="0"/>
              <a:t>Geometric Objects</a:t>
            </a:r>
            <a:r>
              <a:rPr lang="en-US" altLang="zh-CN" dirty="0"/>
              <a:t> (actually </a:t>
            </a:r>
            <a:r>
              <a:rPr lang="en-US" altLang="zh-CN" i="1" dirty="0"/>
              <a:t>shapely</a:t>
            </a:r>
            <a:r>
              <a:rPr lang="en-US" altLang="zh-CN" dirty="0"/>
              <a:t> objects):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Points / Multi-Points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Lines / Multi-Lines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Polygons / Multi-Polygons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69018" y="8864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</a:rPr>
              <a:t>pip install </a:t>
            </a:r>
            <a:r>
              <a:rPr lang="en-US" altLang="zh-CN" sz="1600" dirty="0" err="1"/>
              <a:t>fiona</a:t>
            </a:r>
            <a:endParaRPr lang="en-US" altLang="zh-CN" sz="1600" dirty="0"/>
          </a:p>
          <a:p>
            <a:r>
              <a:rPr lang="en-US" altLang="zh-CN" sz="1600" dirty="0" err="1">
                <a:solidFill>
                  <a:srgbClr val="00B050"/>
                </a:solidFill>
              </a:rPr>
              <a:t>git</a:t>
            </a:r>
            <a:r>
              <a:rPr lang="en-US" altLang="zh-CN" sz="1600" dirty="0">
                <a:solidFill>
                  <a:srgbClr val="00B050"/>
                </a:solidFill>
              </a:rPr>
              <a:t> clone </a:t>
            </a:r>
            <a:r>
              <a:rPr lang="en-US" altLang="zh-CN" sz="1600" dirty="0"/>
              <a:t>https://github.com/geopandas/geopandas.git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cd </a:t>
            </a:r>
            <a:r>
              <a:rPr lang="en-US" altLang="zh-CN" sz="1600" dirty="0" err="1"/>
              <a:t>geopandas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pip install </a:t>
            </a:r>
          </a:p>
          <a:p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shapely</a:t>
            </a:r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geopandas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gpd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pysal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00B050"/>
                </a:solidFill>
              </a:rPr>
              <a:t>from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scipy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import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ndimage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856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Visualization</a:t>
            </a:r>
            <a:endParaRPr lang="zh-CN" altLang="en-US" sz="4000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0364" y="1514026"/>
            <a:ext cx="4692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Reading Spatial Data</a:t>
            </a:r>
          </a:p>
          <a:p>
            <a:endParaRPr lang="en-US" altLang="zh-CN" b="1" dirty="0"/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gpd.GeoDataFrame.from_file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(‘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shp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62" y="2928616"/>
            <a:ext cx="2553056" cy="2534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83" y="3393801"/>
            <a:ext cx="1950264" cy="1403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095" y="1056826"/>
            <a:ext cx="47965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Mapping shapes </a:t>
            </a:r>
          </a:p>
          <a:p>
            <a:endParaRPr lang="en-US" altLang="zh-CN" b="1" dirty="0"/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flux_map.plot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(column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(hour),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cmap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cmapstr,figsize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(size))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908" y="3994727"/>
            <a:ext cx="6807148" cy="2593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82418" y="2936607"/>
            <a:ext cx="1394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/>
              <a:t>“geometry”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4094" y="3952036"/>
            <a:ext cx="479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Projections</a:t>
            </a:r>
          </a:p>
        </p:txBody>
      </p:sp>
      <p:pic>
        <p:nvPicPr>
          <p:cNvPr id="2050" name="Picture 2" descr="http://geopandas.org/_images/world_gdp_per_cap_r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27172" r="7090" b="24182"/>
          <a:stretch/>
        </p:blipFill>
        <p:spPr bwMode="auto">
          <a:xfrm>
            <a:off x="6650390" y="2229538"/>
            <a:ext cx="3491345" cy="17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7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86" y="2408678"/>
            <a:ext cx="4227120" cy="4377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267" y="2408678"/>
            <a:ext cx="3937519" cy="4337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4" y="398744"/>
            <a:ext cx="3962559" cy="393889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9673" y="398744"/>
            <a:ext cx="1144903" cy="280800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24576" y="3206750"/>
            <a:ext cx="663575" cy="663575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9673" y="3870325"/>
            <a:ext cx="1144903" cy="467318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7114" y="398744"/>
            <a:ext cx="3962559" cy="3938899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69355" y="1983527"/>
            <a:ext cx="23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Heat map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58408" y="194236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Point map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992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ux_IN_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052" y="0"/>
            <a:ext cx="1115536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247" y="426752"/>
            <a:ext cx="1452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Flux in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832733" y="426752"/>
            <a:ext cx="1446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Flux out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91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1" y="2089013"/>
            <a:ext cx="5080487" cy="3457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212" r="30873"/>
          <a:stretch/>
        </p:blipFill>
        <p:spPr>
          <a:xfrm>
            <a:off x="6880180" y="146648"/>
            <a:ext cx="5141732" cy="684958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924634" y="2336677"/>
            <a:ext cx="4885191" cy="88322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1528" y="5283200"/>
            <a:ext cx="165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Hour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0145" y="1967345"/>
            <a:ext cx="56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0145" y="5045493"/>
            <a:ext cx="56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3181" y="595086"/>
            <a:ext cx="38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Statistical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7438" y="1171125"/>
            <a:ext cx="8437124" cy="749165"/>
          </a:xfrm>
        </p:spPr>
        <p:txBody>
          <a:bodyPr/>
          <a:lstStyle/>
          <a:p>
            <a:r>
              <a:rPr kumimoji="1" lang="en-US" altLang="zh-CN" sz="5400" dirty="0"/>
              <a:t>Contents</a:t>
            </a:r>
            <a:endParaRPr kumimoji="1"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000" dirty="0"/>
              <a:t>Introduction &amp; Motivation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/>
              <a:t>Data Sets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/>
              <a:t>Use Cases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/>
              <a:t>Design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000" dirty="0"/>
              <a:t>Demonstration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07" t="9481" r="6279" b="11297"/>
          <a:stretch/>
        </p:blipFill>
        <p:spPr>
          <a:xfrm>
            <a:off x="6078071" y="666973"/>
            <a:ext cx="5694830" cy="6610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815" t="9481" r="15416" b="18832"/>
          <a:stretch/>
        </p:blipFill>
        <p:spPr>
          <a:xfrm>
            <a:off x="742949" y="666973"/>
            <a:ext cx="5124451" cy="598147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30171" y="1001486"/>
            <a:ext cx="362857" cy="42023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3810001" y="3621313"/>
            <a:ext cx="362857" cy="420230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2119087" y="2656113"/>
            <a:ext cx="348342" cy="377371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3657600" y="3541142"/>
            <a:ext cx="667657" cy="580572"/>
          </a:xfrm>
          <a:prstGeom prst="rect">
            <a:avLst/>
          </a:prstGeom>
          <a:noFill/>
          <a:ln w="412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3476171" y="3331027"/>
            <a:ext cx="1008743" cy="965202"/>
          </a:xfrm>
          <a:prstGeom prst="rect">
            <a:avLst/>
          </a:prstGeom>
          <a:noFill/>
          <a:ln w="412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3232602" y="3149253"/>
            <a:ext cx="1455512" cy="1350176"/>
          </a:xfrm>
          <a:prstGeom prst="rect">
            <a:avLst/>
          </a:prstGeom>
          <a:noFill/>
          <a:ln w="412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2857" y="290286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Find the redistribution area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7084" r="58086"/>
          <a:stretch/>
        </p:blipFill>
        <p:spPr>
          <a:xfrm>
            <a:off x="5699124" y="325326"/>
            <a:ext cx="1195162" cy="24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x_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9063" y="0"/>
            <a:ext cx="558006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4701" y="333486"/>
            <a:ext cx="318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Redistribution map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329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77438" y="2647063"/>
            <a:ext cx="8437124" cy="749165"/>
          </a:xfrm>
        </p:spPr>
        <p:txBody>
          <a:bodyPr/>
          <a:lstStyle/>
          <a:p>
            <a:r>
              <a:rPr kumimoji="1" lang="en-US" altLang="zh-CN" sz="6000" dirty="0"/>
              <a:t>THANK</a:t>
            </a:r>
            <a:r>
              <a:rPr kumimoji="1" lang="zh-CN" altLang="en-US" sz="6000" dirty="0"/>
              <a:t> </a:t>
            </a:r>
            <a:r>
              <a:rPr kumimoji="1" lang="en-US" altLang="zh-CN" sz="6000" dirty="0"/>
              <a:t>YOU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47796" y="1436915"/>
            <a:ext cx="9913875" cy="3657599"/>
          </a:xfrm>
        </p:spPr>
        <p:txBody>
          <a:bodyPr/>
          <a:lstStyle/>
          <a:p>
            <a:r>
              <a:rPr lang="en-US" altLang="zh-CN" sz="2800" dirty="0">
                <a:solidFill>
                  <a:srgbClr val="333F50"/>
                </a:solidFill>
              </a:rPr>
              <a:t>Emerging Uber, </a:t>
            </a:r>
            <a:r>
              <a:rPr lang="en-US" altLang="zh-CN" sz="2800" dirty="0" err="1">
                <a:solidFill>
                  <a:srgbClr val="333F50"/>
                </a:solidFill>
              </a:rPr>
              <a:t>Lyft</a:t>
            </a:r>
            <a:r>
              <a:rPr lang="en-US" altLang="zh-CN" sz="2800" dirty="0">
                <a:solidFill>
                  <a:srgbClr val="333F50"/>
                </a:solidFill>
              </a:rPr>
              <a:t> and Car2Go have become important means of transportation in our daily life. Our group wants to analyze the Car2Go flux information based on the census blocks in Seattle as</a:t>
            </a:r>
            <a:r>
              <a:rPr lang="zh-CN" altLang="en-US" sz="2800" dirty="0">
                <a:solidFill>
                  <a:srgbClr val="333F50"/>
                </a:solidFill>
              </a:rPr>
              <a:t> </a:t>
            </a:r>
            <a:r>
              <a:rPr lang="en-US" altLang="zh-CN" sz="2800" dirty="0">
                <a:solidFill>
                  <a:srgbClr val="333F50"/>
                </a:solidFill>
              </a:rPr>
              <a:t>well</a:t>
            </a:r>
            <a:r>
              <a:rPr lang="zh-CN" altLang="en-US" sz="2800" dirty="0">
                <a:solidFill>
                  <a:srgbClr val="333F50"/>
                </a:solidFill>
              </a:rPr>
              <a:t> </a:t>
            </a:r>
            <a:r>
              <a:rPr lang="en-US" altLang="zh-CN" sz="2800" dirty="0">
                <a:solidFill>
                  <a:srgbClr val="333F50"/>
                </a:solidFill>
              </a:rPr>
              <a:t>as</a:t>
            </a:r>
            <a:r>
              <a:rPr lang="zh-CN" altLang="en-US" sz="2800" dirty="0">
                <a:solidFill>
                  <a:srgbClr val="333F50"/>
                </a:solidFill>
              </a:rPr>
              <a:t> </a:t>
            </a:r>
            <a:r>
              <a:rPr lang="en-US" altLang="zh-CN" sz="2800" dirty="0">
                <a:solidFill>
                  <a:srgbClr val="333F50"/>
                </a:solidFill>
              </a:rPr>
              <a:t>visualize it in</a:t>
            </a:r>
            <a:r>
              <a:rPr lang="zh-CN" altLang="en-US" sz="2800" dirty="0">
                <a:solidFill>
                  <a:srgbClr val="333F50"/>
                </a:solidFill>
              </a:rPr>
              <a:t> </a:t>
            </a:r>
            <a:r>
              <a:rPr lang="zh-CN" altLang="zh-CN" sz="2800" dirty="0">
                <a:solidFill>
                  <a:srgbClr val="333F50"/>
                </a:solidFill>
              </a:rPr>
              <a:t>P</a:t>
            </a:r>
            <a:r>
              <a:rPr lang="en-US" altLang="zh-CN" sz="2800" dirty="0" err="1">
                <a:solidFill>
                  <a:srgbClr val="333F50"/>
                </a:solidFill>
              </a:rPr>
              <a:t>ython</a:t>
            </a:r>
            <a:r>
              <a:rPr lang="en-US" altLang="zh-CN" sz="2800" dirty="0">
                <a:solidFill>
                  <a:srgbClr val="333F50"/>
                </a:solidFill>
              </a:rPr>
              <a:t>. It will provide insight into the supply and demand for customers, car rental companies, as well as city planners and business analysts.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MOTIVATION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1977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SETS</a:t>
            </a:r>
            <a:endParaRPr kumimoji="1" lang="zh-CN" altLang="en-US" sz="4000" dirty="0"/>
          </a:p>
        </p:txBody>
      </p:sp>
      <p:sp>
        <p:nvSpPr>
          <p:cNvPr id="15" name="矩形 14"/>
          <p:cNvSpPr/>
          <p:nvPr/>
        </p:nvSpPr>
        <p:spPr>
          <a:xfrm>
            <a:off x="870553" y="1583230"/>
            <a:ext cx="39518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Car2Go API Query </a:t>
            </a:r>
          </a:p>
          <a:p>
            <a:pPr algn="ctr"/>
            <a:r>
              <a:rPr lang="en-US" altLang="zh-CN" sz="3200" b="1" dirty="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(txt file)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15743" y="1553615"/>
            <a:ext cx="60904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Hle</a:t>
            </a:r>
            <a:r>
              <a:rPr lang="en-US" altLang="zh-CN" sz="32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 Census Block Group</a:t>
            </a: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(ArcGIS format)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68696" y="2908701"/>
            <a:ext cx="2000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rgbClr val="333F50"/>
                </a:solidFill>
              </a:rPr>
              <a:t> Time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rgbClr val="333F50"/>
                </a:solidFill>
              </a:rPr>
              <a:t> Location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rgbClr val="333F50"/>
                </a:solidFill>
              </a:rPr>
              <a:t> Car ID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rgbClr val="333F50"/>
                </a:solidFill>
              </a:rPr>
              <a:t> Fuel level</a:t>
            </a:r>
            <a:endParaRPr kumimoji="1" lang="zh-CN" altLang="en-US" sz="2400" dirty="0">
              <a:solidFill>
                <a:srgbClr val="333F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11011" y="2908701"/>
            <a:ext cx="2000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 err="1">
                <a:solidFill>
                  <a:schemeClr val="bg1"/>
                </a:solidFill>
              </a:rPr>
              <a:t>shp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chemeClr val="bg1"/>
                </a:solidFill>
              </a:rPr>
              <a:t> dbf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 err="1">
                <a:solidFill>
                  <a:schemeClr val="bg1"/>
                </a:solidFill>
              </a:rPr>
              <a:t>sbn</a:t>
            </a:r>
            <a:endParaRPr kumimoji="1" lang="en-US" altLang="zh-CN" sz="2400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 err="1">
                <a:solidFill>
                  <a:schemeClr val="bg1"/>
                </a:solidFill>
              </a:rPr>
              <a:t>shx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USE CASES</a:t>
            </a:r>
            <a:endParaRPr kumimoji="1"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850900" y="1346601"/>
            <a:ext cx="9753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800">
                <a:solidFill>
                  <a:srgbClr val="333F50"/>
                </a:solidFill>
              </a:rPr>
              <a:t>User</a:t>
            </a:r>
            <a:r>
              <a:rPr kumimoji="1" lang="en-US" altLang="zh-CN" sz="2800" dirty="0">
                <a:solidFill>
                  <a:srgbClr val="333F50"/>
                </a:solidFill>
              </a:rPr>
              <a:t>: Select time and location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System: Provide influx and </a:t>
            </a:r>
            <a:r>
              <a:rPr kumimoji="1" lang="en-US" altLang="zh-CN" sz="2800" dirty="0" err="1">
                <a:solidFill>
                  <a:srgbClr val="333F50"/>
                </a:solidFill>
              </a:rPr>
              <a:t>outflux</a:t>
            </a:r>
            <a:r>
              <a:rPr kumimoji="1" lang="en-US" altLang="zh-CN" sz="2800" dirty="0">
                <a:solidFill>
                  <a:srgbClr val="333F50"/>
                </a:solidFill>
              </a:rPr>
              <a:t> information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User: order a car</a:t>
            </a: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System: change the influx and </a:t>
            </a:r>
            <a:r>
              <a:rPr kumimoji="1" lang="en-US" altLang="zh-CN" sz="2800" dirty="0" err="1">
                <a:solidFill>
                  <a:srgbClr val="333F50"/>
                </a:solidFill>
              </a:rPr>
              <a:t>outflux</a:t>
            </a:r>
            <a:r>
              <a:rPr kumimoji="1" lang="en-US" altLang="zh-CN" sz="2800" dirty="0">
                <a:solidFill>
                  <a:srgbClr val="333F50"/>
                </a:solidFill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1422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DESIGN</a:t>
            </a:r>
            <a:endParaRPr kumimoji="1" lang="zh-CN" altLang="en-US" sz="4000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540952" y="3424865"/>
            <a:ext cx="107940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324523" y="3424865"/>
            <a:ext cx="0" cy="917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65581" y="4928899"/>
            <a:ext cx="3067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Select an approximate time when they will take the car</a:t>
            </a:r>
          </a:p>
        </p:txBody>
      </p:sp>
      <p:sp>
        <p:nvSpPr>
          <p:cNvPr id="15" name="矩形 14"/>
          <p:cNvSpPr/>
          <p:nvPr/>
        </p:nvSpPr>
        <p:spPr>
          <a:xfrm>
            <a:off x="3165581" y="4559567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Select a time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5222759" y="2060812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364067" y="2084836"/>
            <a:ext cx="2933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See the flux graph, have the idea about Car2Go flux</a:t>
            </a:r>
          </a:p>
        </p:txBody>
      </p:sp>
      <p:sp>
        <p:nvSpPr>
          <p:cNvPr id="18" name="矩形 17"/>
          <p:cNvSpPr/>
          <p:nvPr/>
        </p:nvSpPr>
        <p:spPr>
          <a:xfrm>
            <a:off x="5364067" y="1715023"/>
            <a:ext cx="2563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Get the flux info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7463921" y="3424865"/>
            <a:ext cx="0" cy="917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304979" y="4928899"/>
            <a:ext cx="2933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Choose a convenient location and make an order</a:t>
            </a:r>
          </a:p>
        </p:txBody>
      </p:sp>
      <p:sp>
        <p:nvSpPr>
          <p:cNvPr id="21" name="矩形 20"/>
          <p:cNvSpPr/>
          <p:nvPr/>
        </p:nvSpPr>
        <p:spPr>
          <a:xfrm>
            <a:off x="7304979" y="4559567"/>
            <a:ext cx="1788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Order a car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8553281" y="2036788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694589" y="2060812"/>
            <a:ext cx="2933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Leave </a:t>
            </a:r>
            <a:r>
              <a:rPr lang="en-US" altLang="zh-CN" sz="200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some feedbacks.</a:t>
            </a:r>
            <a:endParaRPr lang="en-US" altLang="zh-CN" sz="1200" dirty="0">
              <a:solidFill>
                <a:prstClr val="white">
                  <a:lumMod val="65000"/>
                </a:prst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94589" y="1690999"/>
            <a:ext cx="2622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Enjoy the service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5" name="直线连接符 15"/>
          <p:cNvCxnSpPr/>
          <p:nvPr/>
        </p:nvCxnSpPr>
        <p:spPr>
          <a:xfrm>
            <a:off x="1594581" y="2060812"/>
            <a:ext cx="0" cy="13640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13"/>
          <p:cNvSpPr/>
          <p:nvPr/>
        </p:nvSpPr>
        <p:spPr>
          <a:xfrm>
            <a:off x="1761298" y="2084355"/>
            <a:ext cx="2933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zh-CN" sz="2000" dirty="0">
                <a:solidFill>
                  <a:srgbClr val="333F50"/>
                </a:solidFill>
                <a:latin typeface="Segoe UI" charset="0"/>
                <a:ea typeface="Segoe UI" charset="0"/>
                <a:cs typeface="Segoe UI" charset="0"/>
              </a:rPr>
              <a:t>The users click the block where they would like to pick up a car</a:t>
            </a:r>
          </a:p>
        </p:txBody>
      </p:sp>
      <p:sp>
        <p:nvSpPr>
          <p:cNvPr id="29" name="矩形 14"/>
          <p:cNvSpPr/>
          <p:nvPr/>
        </p:nvSpPr>
        <p:spPr>
          <a:xfrm>
            <a:off x="1761298" y="1715023"/>
            <a:ext cx="2667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  <a:latin typeface="Segoe UI" charset="0"/>
                <a:cs typeface="Segoe UI" charset="0"/>
              </a:rPr>
              <a:t>Choose the block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5400" dirty="0"/>
              <a:t>DEMONSTRATION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sz="2400" dirty="0"/>
              <a:t>Know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&gt;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03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Pick Data</a:t>
            </a:r>
          </a:p>
        </p:txBody>
      </p:sp>
      <p:sp>
        <p:nvSpPr>
          <p:cNvPr id="4" name="矩形 4"/>
          <p:cNvSpPr/>
          <p:nvPr/>
        </p:nvSpPr>
        <p:spPr>
          <a:xfrm>
            <a:off x="850900" y="1346601"/>
            <a:ext cx="9753600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Using car2go API to request data in Seattle every 30 seconds</a:t>
            </a:r>
          </a:p>
          <a:p>
            <a:pPr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 Return information of all available cars’ information</a:t>
            </a:r>
          </a:p>
          <a:p>
            <a:pPr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Compare two adjacent data:</a:t>
            </a:r>
          </a:p>
          <a:p>
            <a:pPr lvl="1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If a car appears: a trip ends</a:t>
            </a:r>
          </a:p>
          <a:p>
            <a:pPr lvl="1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If a car disappears: a trip starts</a:t>
            </a:r>
          </a:p>
          <a:p>
            <a:pPr lvl="1"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  <a:p>
            <a:pPr lvl="0">
              <a:buFont typeface="Wingdings" charset="2"/>
              <a:buChar char="u"/>
            </a:pPr>
            <a:r>
              <a:rPr kumimoji="1" lang="en-US" altLang="zh-CN" sz="2800" dirty="0">
                <a:solidFill>
                  <a:srgbClr val="333F50"/>
                </a:solidFill>
              </a:rPr>
              <a:t>Data are from January to May in Seattle, and there are about 330,000 trips in total</a:t>
            </a:r>
          </a:p>
          <a:p>
            <a:pPr lvl="1">
              <a:buFont typeface="Wingdings" charset="2"/>
              <a:buChar char="u"/>
            </a:pPr>
            <a:endParaRPr kumimoji="1" lang="en-US" altLang="zh-CN" sz="2800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9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Data in ArcGIS</a:t>
            </a:r>
            <a:endParaRPr kumimoji="1"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372525" y="1206502"/>
            <a:ext cx="52322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arcpy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arcpy.mapping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path = "c:/Users/student/Destop/O"</a:t>
            </a:r>
          </a:p>
          <a:p>
            <a:r>
              <a:rPr lang="en-US" altLang="zh-CN" dirty="0" err="1"/>
              <a:t>arcpy.env.workspace</a:t>
            </a:r>
            <a:r>
              <a:rPr lang="en-US" altLang="zh-CN" dirty="0"/>
              <a:t> = path</a:t>
            </a:r>
          </a:p>
          <a:p>
            <a:endParaRPr lang="en-US" altLang="zh-CN" dirty="0"/>
          </a:p>
          <a:p>
            <a:r>
              <a:rPr lang="en-US" altLang="zh-CN" dirty="0" err="1"/>
              <a:t>mxd</a:t>
            </a:r>
            <a:r>
              <a:rPr lang="en-US" altLang="zh-CN" dirty="0"/>
              <a:t> = </a:t>
            </a:r>
            <a:r>
              <a:rPr lang="en-US" altLang="zh-CN" dirty="0" err="1"/>
              <a:t>arcpy.mapping.MapDocument</a:t>
            </a:r>
            <a:r>
              <a:rPr lang="en-US" altLang="zh-CN" dirty="0"/>
              <a:t>("CURRENT")</a:t>
            </a:r>
          </a:p>
          <a:p>
            <a:r>
              <a:rPr lang="en-US" altLang="zh-CN" dirty="0" err="1"/>
              <a:t>df</a:t>
            </a:r>
            <a:r>
              <a:rPr lang="en-US" altLang="zh-CN" dirty="0"/>
              <a:t> = </a:t>
            </a:r>
            <a:r>
              <a:rPr lang="en-US" altLang="zh-CN" dirty="0" err="1"/>
              <a:t>arcpy.mapping.ListDataFrames</a:t>
            </a:r>
            <a:r>
              <a:rPr lang="en-US" altLang="zh-CN" dirty="0"/>
              <a:t>(</a:t>
            </a:r>
            <a:r>
              <a:rPr lang="en-US" altLang="zh-CN" dirty="0" err="1"/>
              <a:t>mxd</a:t>
            </a:r>
            <a:r>
              <a:rPr lang="en-US" altLang="zh-CN" dirty="0"/>
              <a:t>,"*")[0]</a:t>
            </a:r>
          </a:p>
          <a:p>
            <a:r>
              <a:rPr lang="en-US" altLang="zh-CN" dirty="0" err="1"/>
              <a:t>arcpy.MakeFeatureLayer_management</a:t>
            </a:r>
            <a:r>
              <a:rPr lang="en-US" altLang="zh-CN" dirty="0"/>
              <a:t>('c:\Users\student\Desktop\O\kc_block_10.shp','block')</a:t>
            </a:r>
            <a:endParaRPr lang="zh-CN" altLang="en-US" dirty="0"/>
          </a:p>
        </p:txBody>
      </p:sp>
      <p:pic>
        <p:nvPicPr>
          <p:cNvPr id="8" name="Picture 4"/>
          <p:cNvPicPr/>
          <p:nvPr/>
        </p:nvPicPr>
        <p:blipFill rotWithShape="1">
          <a:blip r:embed="rId2"/>
          <a:srcRect l="17488" t="12954" r="12758" b="19663"/>
          <a:stretch/>
        </p:blipFill>
        <p:spPr>
          <a:xfrm>
            <a:off x="5640278" y="2192785"/>
            <a:ext cx="6551722" cy="4145871"/>
          </a:xfrm>
          <a:prstGeom prst="rect">
            <a:avLst/>
          </a:prstGeom>
        </p:spPr>
      </p:pic>
      <p:pic>
        <p:nvPicPr>
          <p:cNvPr id="6" name="Picture 1"/>
          <p:cNvPicPr/>
          <p:nvPr/>
        </p:nvPicPr>
        <p:blipFill rotWithShape="1">
          <a:blip r:embed="rId3"/>
          <a:srcRect l="20476" t="11470" r="9472" b="13256"/>
          <a:stretch/>
        </p:blipFill>
        <p:spPr>
          <a:xfrm>
            <a:off x="5592914" y="0"/>
            <a:ext cx="6525087" cy="5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</TotalTime>
  <Words>653</Words>
  <Application>Microsoft Office PowerPoint</Application>
  <PresentationFormat>Widescreen</PresentationFormat>
  <Paragraphs>131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微软雅黑</vt:lpstr>
      <vt:lpstr>等线</vt:lpstr>
      <vt:lpstr>Arial</vt:lpstr>
      <vt:lpstr>Century Gothic</vt:lpstr>
      <vt:lpstr>Segoe UI</vt:lpstr>
      <vt:lpstr>Segoe UI Light</vt:lpstr>
      <vt:lpstr>Wingdings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Cheng Yuxuan</cp:lastModifiedBy>
  <cp:revision>157</cp:revision>
  <dcterms:created xsi:type="dcterms:W3CDTF">2015-08-18T02:51:41Z</dcterms:created>
  <dcterms:modified xsi:type="dcterms:W3CDTF">2016-12-14T21:05:00Z</dcterms:modified>
  <cp:category/>
</cp:coreProperties>
</file>